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14"/>
  </p:handoutMasterIdLst>
  <p:sldIdLst>
    <p:sldId id="256" r:id="rId3"/>
    <p:sldId id="257" r:id="rId5"/>
    <p:sldId id="261" r:id="rId6"/>
    <p:sldId id="262" r:id="rId7"/>
    <p:sldId id="266" r:id="rId8"/>
    <p:sldId id="263" r:id="rId9"/>
    <p:sldId id="264" r:id="rId10"/>
    <p:sldId id="265" r:id="rId11"/>
    <p:sldId id="260" r:id="rId12"/>
    <p:sldId id="258" r:id="rId13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0" autoAdjust="0"/>
    <p:restoredTop sz="86374"/>
  </p:normalViewPr>
  <p:slideViewPr>
    <p:cSldViewPr snapToGrid="0" showGuides="1">
      <p:cViewPr varScale="1">
        <p:scale>
          <a:sx n="127" d="100"/>
          <a:sy n="127" d="100"/>
        </p:scale>
        <p:origin x="1952" y="1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handoutMaster" Target="handoutMasters/handoutMaster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49" y="469127"/>
            <a:ext cx="10307927" cy="4093347"/>
          </a:xfrm>
        </p:spPr>
        <p:txBody>
          <a:bodyPr anchor="b">
            <a:norm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10307926" cy="64755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49705" y="1642745"/>
            <a:ext cx="9144000" cy="1731010"/>
          </a:xfrm>
        </p:spPr>
        <p:txBody>
          <a:bodyPr>
            <a:normAutofit/>
          </a:bodyPr>
          <a:lstStyle/>
          <a:p>
            <a:r>
              <a:rPr lang="en-US" altLang="zh-CN" dirty="0">
                <a:effectLst/>
              </a:rPr>
              <a:t>PanoSwin</a:t>
            </a:r>
            <a:r>
              <a:rPr lang="zh-CN" altLang="en-US" dirty="0">
                <a:effectLst/>
              </a:rPr>
              <a:t>进度</a:t>
            </a:r>
            <a:r>
              <a:rPr lang="zh-CN" altLang="en-US" dirty="0">
                <a:effectLst/>
              </a:rPr>
              <a:t>报告</a:t>
            </a:r>
            <a:endParaRPr lang="zh-CN" altLang="en-US" dirty="0">
              <a:effectLst/>
            </a:endParaRPr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>
          <a:xfrm>
            <a:off x="6864350" y="5649595"/>
            <a:ext cx="4851400" cy="755015"/>
          </a:xfrm>
        </p:spPr>
        <p:txBody>
          <a:bodyPr/>
          <a:lstStyle/>
          <a:p>
            <a:r>
              <a:rPr lang="zh-CN" altLang="en-US" dirty="0">
                <a:latin typeface="+mn-lt"/>
              </a:rPr>
              <a:t>——凌致新</a:t>
            </a:r>
            <a:r>
              <a:rPr lang="en-US" altLang="zh-CN" dirty="0">
                <a:latin typeface="+mn-lt"/>
              </a:rPr>
              <a:t>(0911)</a:t>
            </a:r>
            <a:endParaRPr lang="zh-CN" altLang="en-US" dirty="0">
              <a:latin typeface="+mn-l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副标题 3"/>
          <p:cNvSpPr/>
          <p:nvPr>
            <p:ph type="subTitle" idx="1"/>
          </p:nvPr>
        </p:nvSpPr>
        <p:spPr>
          <a:xfrm>
            <a:off x="788670" y="285115"/>
            <a:ext cx="5147945" cy="915670"/>
          </a:xfrm>
        </p:spPr>
        <p:txBody>
          <a:bodyPr>
            <a:noAutofit/>
          </a:bodyPr>
          <a:p>
            <a:pPr algn="l"/>
            <a:r>
              <a:rPr lang="en-US" altLang="zh-CN" sz="4800"/>
              <a:t>1. </a:t>
            </a:r>
            <a:r>
              <a:rPr lang="zh-CN" altLang="en-US" sz="4800"/>
              <a:t>实验进度</a:t>
            </a:r>
            <a:endParaRPr lang="zh-CN" altLang="en-US" sz="4800"/>
          </a:p>
        </p:txBody>
      </p:sp>
      <p:graphicFrame>
        <p:nvGraphicFramePr>
          <p:cNvPr id="6" name="表格 5"/>
          <p:cNvGraphicFramePr/>
          <p:nvPr>
            <p:custDataLst>
              <p:tags r:id="rId1"/>
            </p:custDataLst>
          </p:nvPr>
        </p:nvGraphicFramePr>
        <p:xfrm>
          <a:off x="353060" y="1881505"/>
          <a:ext cx="6019165" cy="3225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39540"/>
                <a:gridCol w="2079625"/>
              </a:tblGrid>
              <a:tr h="48133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400" b="0">
                          <a:solidFill>
                            <a:srgbClr val="548235"/>
                          </a:solidFill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Backbone+FasterRCNN</a:t>
                      </a:r>
                      <a:endParaRPr lang="en-US" altLang="en-US" sz="2400" b="0">
                        <a:solidFill>
                          <a:srgbClr val="548235"/>
                        </a:solidFill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400" b="0">
                          <a:solidFill>
                            <a:srgbClr val="548235"/>
                          </a:solidFill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mAP</a:t>
                      </a:r>
                      <a:endParaRPr lang="en-US" altLang="en-US" sz="2400" b="0">
                        <a:solidFill>
                          <a:srgbClr val="548235"/>
                        </a:solidFill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cap="flat">
                      <a:noFill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6672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400" b="0">
                          <a:solidFill>
                            <a:srgbClr val="548235"/>
                          </a:solidFill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Swin</a:t>
                      </a:r>
                      <a:endParaRPr lang="en-US" altLang="en-US" sz="2400" b="0">
                        <a:solidFill>
                          <a:srgbClr val="548235"/>
                        </a:solidFill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400" b="0">
                          <a:solidFill>
                            <a:srgbClr val="548235"/>
                          </a:solidFill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35.3</a:t>
                      </a:r>
                      <a:endParaRPr lang="en-US" altLang="en-US" sz="2400" b="0">
                        <a:solidFill>
                          <a:srgbClr val="548235"/>
                        </a:solidFill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cap="flat">
                      <a:noFill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</a:tr>
              <a:tr h="46672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400" b="0">
                          <a:solidFill>
                            <a:srgbClr val="548235"/>
                          </a:solidFill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ResNet50</a:t>
                      </a:r>
                      <a:endParaRPr lang="en-US" altLang="en-US" sz="2400" b="0">
                        <a:solidFill>
                          <a:srgbClr val="548235"/>
                        </a:solidFill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400" b="0">
                          <a:solidFill>
                            <a:srgbClr val="548235"/>
                          </a:solidFill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29.1</a:t>
                      </a:r>
                      <a:endParaRPr lang="en-US" altLang="en-US" sz="2400" b="0">
                        <a:solidFill>
                          <a:srgbClr val="548235"/>
                        </a:solidFill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6672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400" b="0">
                          <a:solidFill>
                            <a:srgbClr val="548235"/>
                          </a:solidFill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ResNet50 + SphereConv</a:t>
                      </a:r>
                      <a:endParaRPr lang="en-US" altLang="en-US" sz="2400" b="0">
                        <a:solidFill>
                          <a:srgbClr val="548235"/>
                        </a:solidFill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400" b="0">
                          <a:solidFill>
                            <a:srgbClr val="548235"/>
                          </a:solidFill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21.7</a:t>
                      </a:r>
                      <a:endParaRPr lang="en-US" altLang="en-US" sz="2400" b="0">
                        <a:solidFill>
                          <a:srgbClr val="548235"/>
                        </a:solidFill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</a:tr>
              <a:tr h="46672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400" b="0">
                          <a:solidFill>
                            <a:srgbClr val="548235"/>
                          </a:solidFill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PanoSwin</a:t>
                      </a:r>
                      <a:endParaRPr lang="en-US" altLang="en-US" sz="2400" b="0">
                        <a:solidFill>
                          <a:srgbClr val="548235"/>
                        </a:solidFill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400" b="0">
                          <a:solidFill>
                            <a:srgbClr val="548235"/>
                          </a:solidFill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37.5*</a:t>
                      </a:r>
                      <a:endParaRPr lang="en-US" altLang="en-US" sz="2400" b="0">
                        <a:solidFill>
                          <a:srgbClr val="548235"/>
                        </a:solidFill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87757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400" b="0">
                          <a:solidFill>
                            <a:srgbClr val="548235"/>
                          </a:solidFill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PanoSwin+</a:t>
                      </a:r>
                      <a:r>
                        <a:rPr lang="en-US" sz="2400" b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平面图片知识迁移</a:t>
                      </a:r>
                      <a:endParaRPr lang="en-US" altLang="en-US" sz="2400" b="0">
                        <a:solidFill>
                          <a:schemeClr val="accent6">
                            <a:lumMod val="75000"/>
                          </a:schemeClr>
                        </a:solidFill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400" b="0">
                          <a:solidFill>
                            <a:srgbClr val="548235"/>
                          </a:solidFill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37.7*</a:t>
                      </a:r>
                      <a:endParaRPr lang="en-US" altLang="en-US" sz="2400" b="0">
                        <a:solidFill>
                          <a:srgbClr val="548235"/>
                        </a:solidFill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7" name="表格 6"/>
          <p:cNvGraphicFramePr/>
          <p:nvPr>
            <p:custDataLst>
              <p:tags r:id="rId2"/>
            </p:custDataLst>
          </p:nvPr>
        </p:nvGraphicFramePr>
        <p:xfrm>
          <a:off x="6880860" y="929005"/>
          <a:ext cx="5107940" cy="4178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49625"/>
                <a:gridCol w="1758315"/>
              </a:tblGrid>
              <a:tr h="59690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2000" b="1">
                          <a:solidFill>
                            <a:srgbClr val="548235"/>
                          </a:solidFill>
                          <a:latin typeface="Times New Roman Regular" panose="02020603050405020304" charset="0"/>
                          <a:ea typeface="等线" charset="-122"/>
                        </a:rPr>
                        <a:t>消融模块</a:t>
                      </a:r>
                      <a:endParaRPr lang="zh-CN" altLang="en-US" sz="2000" b="1">
                        <a:solidFill>
                          <a:srgbClr val="548235"/>
                        </a:solidFill>
                        <a:latin typeface="Times New Roman Regular" panose="02020603050405020304" charset="0"/>
                        <a:ea typeface="等线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1">
                          <a:solidFill>
                            <a:srgbClr val="548235"/>
                          </a:solidFill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mAP</a:t>
                      </a:r>
                      <a:endParaRPr lang="en-US" altLang="en-US" sz="2000" b="1">
                        <a:solidFill>
                          <a:srgbClr val="548235"/>
                        </a:solidFill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cap="flat">
                      <a:noFill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9690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2000" b="0">
                          <a:solidFill>
                            <a:srgbClr val="548235"/>
                          </a:solidFill>
                          <a:latin typeface="Times New Roman Regular" panose="02020603050405020304" charset="0"/>
                          <a:ea typeface="等线" charset="-122"/>
                          <a:cs typeface="Times New Roman Regular" panose="02020603050405020304" charset="0"/>
                        </a:rPr>
                        <a:t>两层</a:t>
                      </a:r>
                      <a:r>
                        <a:rPr lang="en-US" sz="2000" b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CNN模块</a:t>
                      </a:r>
                      <a:endParaRPr lang="en-US" altLang="en-US" sz="2000" b="0">
                        <a:solidFill>
                          <a:schemeClr val="accent6">
                            <a:lumMod val="75000"/>
                          </a:schemeClr>
                        </a:solidFill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0">
                          <a:solidFill>
                            <a:srgbClr val="548235"/>
                          </a:solidFill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-1.4</a:t>
                      </a:r>
                      <a:endParaRPr lang="en-US" altLang="en-US" sz="2000" b="0">
                        <a:solidFill>
                          <a:srgbClr val="548235"/>
                        </a:solidFill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cap="flat">
                      <a:noFill/>
                    </a:lnR>
                    <a:lnT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</a:tr>
              <a:tr h="59690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2000" b="0">
                          <a:solidFill>
                            <a:srgbClr val="548235"/>
                          </a:solidFill>
                          <a:latin typeface="Times New Roman Regular" panose="02020603050405020304" charset="0"/>
                          <a:ea typeface="等线" charset="-122"/>
                        </a:rPr>
                        <a:t>全景窗口滑动方式</a:t>
                      </a:r>
                      <a:endParaRPr lang="zh-CN" altLang="en-US" sz="2000" b="0">
                        <a:solidFill>
                          <a:srgbClr val="548235"/>
                        </a:solidFill>
                        <a:latin typeface="Times New Roman Regular" panose="02020603050405020304" charset="0"/>
                        <a:ea typeface="等线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0">
                          <a:solidFill>
                            <a:srgbClr val="548235"/>
                          </a:solidFill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-0.8</a:t>
                      </a:r>
                      <a:endParaRPr lang="en-US" altLang="en-US" sz="2000" b="0">
                        <a:solidFill>
                          <a:srgbClr val="548235"/>
                        </a:solidFill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9690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2000" b="0">
                          <a:solidFill>
                            <a:srgbClr val="548235"/>
                          </a:solidFill>
                          <a:latin typeface="Times New Roman Regular" panose="02020603050405020304" charset="0"/>
                          <a:ea typeface="等线" charset="-122"/>
                        </a:rPr>
                        <a:t>全景图片全局位置编码</a:t>
                      </a:r>
                      <a:endParaRPr lang="zh-CN" altLang="en-US" sz="2000" b="0">
                        <a:solidFill>
                          <a:srgbClr val="548235"/>
                        </a:solidFill>
                        <a:latin typeface="Times New Roman Regular" panose="02020603050405020304" charset="0"/>
                        <a:ea typeface="等线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0">
                          <a:solidFill>
                            <a:srgbClr val="548235"/>
                          </a:solidFill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-0.2*</a:t>
                      </a:r>
                      <a:endParaRPr lang="en-US" altLang="en-US" sz="2000" b="0">
                        <a:solidFill>
                          <a:srgbClr val="548235"/>
                        </a:solidFill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</a:tr>
              <a:tr h="59690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2000" b="0">
                          <a:solidFill>
                            <a:srgbClr val="548235"/>
                          </a:solidFill>
                          <a:latin typeface="Times New Roman Regular" panose="02020603050405020304" charset="0"/>
                          <a:ea typeface="等线" charset="-122"/>
                        </a:rPr>
                        <a:t>大圆距离加入相对位置编码</a:t>
                      </a:r>
                      <a:endParaRPr lang="zh-CN" altLang="en-US" sz="2000" b="0">
                        <a:solidFill>
                          <a:srgbClr val="548235"/>
                        </a:solidFill>
                        <a:latin typeface="Times New Roman Regular" panose="02020603050405020304" charset="0"/>
                        <a:ea typeface="等线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0">
                          <a:solidFill>
                            <a:srgbClr val="548235"/>
                          </a:solidFill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-0.4</a:t>
                      </a:r>
                      <a:endParaRPr lang="en-US" altLang="en-US" sz="2000" b="0">
                        <a:solidFill>
                          <a:srgbClr val="548235"/>
                        </a:solidFill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9690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2000" b="0">
                          <a:solidFill>
                            <a:srgbClr val="548235"/>
                          </a:solidFill>
                          <a:latin typeface="Times New Roman Regular" panose="02020603050405020304" charset="0"/>
                          <a:ea typeface="等线" charset="-122"/>
                          <a:cs typeface="Times New Roman Regular" panose="02020603050405020304" charset="0"/>
                        </a:rPr>
                        <a:t>传统</a:t>
                      </a:r>
                      <a:r>
                        <a:rPr lang="en-US" sz="2000" b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2D能力迁移(EKP+RC)</a:t>
                      </a:r>
                      <a:endParaRPr lang="en-US" altLang="en-US" sz="2000" b="0">
                        <a:solidFill>
                          <a:schemeClr val="accent6">
                            <a:lumMod val="75000"/>
                          </a:schemeClr>
                        </a:solidFill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0">
                          <a:solidFill>
                            <a:srgbClr val="548235"/>
                          </a:solidFill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-0.2*</a:t>
                      </a:r>
                      <a:endParaRPr lang="en-US" altLang="en-US" sz="2000" b="0">
                        <a:solidFill>
                          <a:srgbClr val="548235"/>
                        </a:solidFill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</a:tr>
              <a:tr h="59690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2000" b="0">
                          <a:solidFill>
                            <a:srgbClr val="548235"/>
                          </a:solidFill>
                          <a:latin typeface="Times New Roman Regular" panose="02020603050405020304" charset="0"/>
                          <a:ea typeface="等线" charset="-122"/>
                          <a:cs typeface="Times New Roman Regular" panose="02020603050405020304" charset="0"/>
                        </a:rPr>
                        <a:t>完整PanoSwin模型</a:t>
                      </a:r>
                      <a:endParaRPr lang="zh-CN" altLang="en-US" sz="2000" b="0">
                        <a:solidFill>
                          <a:srgbClr val="548235"/>
                        </a:solidFill>
                        <a:latin typeface="Times New Roman Regular" panose="02020603050405020304" charset="0"/>
                        <a:ea typeface="等线" charset="-122"/>
                        <a:cs typeface="Times New Roman Regular" panose="02020603050405020304" charset="0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0">
                          <a:solidFill>
                            <a:srgbClr val="548235"/>
                          </a:solidFill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37.7*</a:t>
                      </a:r>
                      <a:endParaRPr lang="en-US" altLang="en-US" sz="2000" b="0">
                        <a:solidFill>
                          <a:srgbClr val="548235"/>
                        </a:solidFill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w="6350" cap="flat" cmpd="sng">
                      <a:solidFill>
                        <a:srgbClr val="70AD4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副标题 3"/>
          <p:cNvSpPr/>
          <p:nvPr>
            <p:ph type="subTitle" idx="1"/>
          </p:nvPr>
        </p:nvSpPr>
        <p:spPr>
          <a:xfrm>
            <a:off x="2757805" y="1776730"/>
            <a:ext cx="5443220" cy="3036570"/>
          </a:xfrm>
        </p:spPr>
        <p:txBody>
          <a:bodyPr>
            <a:noAutofit/>
          </a:bodyPr>
          <a:p>
            <a:pPr algn="l"/>
            <a:r>
              <a:rPr lang="en-US" altLang="zh-CN" sz="4800"/>
              <a:t>1. </a:t>
            </a:r>
            <a:r>
              <a:rPr lang="zh-CN" altLang="en-US" sz="4800">
                <a:sym typeface="+mn-ea"/>
              </a:rPr>
              <a:t>模型改进</a:t>
            </a:r>
            <a:endParaRPr lang="zh-CN" altLang="en-US" sz="4800"/>
          </a:p>
          <a:p>
            <a:pPr algn="l"/>
            <a:endParaRPr lang="zh-CN" altLang="en-US" sz="4800"/>
          </a:p>
          <a:p>
            <a:pPr algn="l"/>
            <a:r>
              <a:rPr lang="en-US" altLang="zh-CN" sz="4800"/>
              <a:t>2. </a:t>
            </a:r>
            <a:r>
              <a:rPr lang="zh-CN" altLang="en-US" sz="4800">
                <a:sym typeface="+mn-ea"/>
              </a:rPr>
              <a:t>实验进度</a:t>
            </a:r>
            <a:endParaRPr lang="zh-CN" altLang="en-US" sz="4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0" y="0"/>
            <a:ext cx="32689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>
                <a:sym typeface="+mn-ea"/>
              </a:rPr>
              <a:t>1. </a:t>
            </a:r>
            <a:r>
              <a:rPr lang="zh-CN" altLang="en-US">
                <a:sym typeface="+mn-ea"/>
              </a:rPr>
              <a:t>模型改进</a:t>
            </a:r>
            <a:r>
              <a:rPr lang="en-US" altLang="zh-CN">
                <a:sym typeface="+mn-ea"/>
              </a:rPr>
              <a:t>-</a:t>
            </a:r>
            <a:r>
              <a:rPr lang="zh-CN" altLang="en-US">
                <a:sym typeface="+mn-ea"/>
              </a:rPr>
              <a:t>改进滑动窗口方式</a:t>
            </a:r>
            <a:endParaRPr lang="en-US" altLang="zh-CN">
              <a:sym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3045" y="882015"/>
            <a:ext cx="12192000" cy="424180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328930" y="5259705"/>
            <a:ext cx="7762240" cy="1476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>
                <a:sym typeface="+mn-ea"/>
              </a:rPr>
              <a:t>全景滑动窗口方式可以捕捉到左右两侧边缘、南极北极的</a:t>
            </a:r>
            <a:r>
              <a:rPr lang="zh-CN" altLang="en-US">
                <a:sym typeface="+mn-ea"/>
              </a:rPr>
              <a:t>地理连续性。</a:t>
            </a:r>
            <a:endParaRPr lang="zh-CN" altLang="en-US">
              <a:sym typeface="+mn-ea"/>
            </a:endParaRPr>
          </a:p>
          <a:p>
            <a:endParaRPr lang="zh-CN" altLang="en-US">
              <a:sym typeface="+mn-ea"/>
            </a:endParaRPr>
          </a:p>
          <a:p>
            <a:r>
              <a:rPr lang="en-US" altLang="zh-CN">
                <a:sym typeface="+mn-ea"/>
              </a:rPr>
              <a:t>a. </a:t>
            </a:r>
            <a:r>
              <a:rPr lang="zh-CN" altLang="en-US">
                <a:sym typeface="+mn-ea"/>
              </a:rPr>
              <a:t>捕获左右两侧边缘连续性可以检测到被割裂的物体</a:t>
            </a:r>
            <a:r>
              <a:rPr lang="zh-CN" altLang="en-US">
                <a:sym typeface="+mn-ea"/>
              </a:rPr>
              <a:t>特征。</a:t>
            </a:r>
            <a:endParaRPr lang="zh-CN" altLang="en-US">
              <a:sym typeface="+mn-ea"/>
            </a:endParaRPr>
          </a:p>
          <a:p>
            <a:r>
              <a:rPr lang="en-US" altLang="zh-CN">
                <a:sym typeface="+mn-ea"/>
              </a:rPr>
              <a:t>b. </a:t>
            </a:r>
            <a:r>
              <a:rPr lang="zh-CN" altLang="en-US">
                <a:sym typeface="+mn-ea"/>
              </a:rPr>
              <a:t>捕获南极北极的连续性可以检测到位于南极点</a:t>
            </a:r>
            <a:r>
              <a:rPr lang="en-US" altLang="zh-CN">
                <a:sym typeface="+mn-ea"/>
              </a:rPr>
              <a:t>/</a:t>
            </a:r>
            <a:r>
              <a:rPr lang="zh-CN" altLang="en-US">
                <a:sym typeface="+mn-ea"/>
              </a:rPr>
              <a:t>北极点到物体特征。注意：类似南极洲这样到物体永远是割裂的，无论如何左右滑动</a:t>
            </a:r>
            <a:r>
              <a:rPr lang="zh-CN" altLang="en-US">
                <a:sym typeface="+mn-ea"/>
              </a:rPr>
              <a:t>窗口。</a:t>
            </a:r>
            <a:endParaRPr lang="zh-CN" altLang="en-US">
              <a:sym typeface="+mn-e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0" y="0"/>
            <a:ext cx="23545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>
                <a:sym typeface="+mn-ea"/>
              </a:rPr>
              <a:t>1. </a:t>
            </a:r>
            <a:r>
              <a:rPr lang="zh-CN" altLang="en-US">
                <a:sym typeface="+mn-ea"/>
              </a:rPr>
              <a:t>模型改进</a:t>
            </a:r>
            <a:r>
              <a:rPr lang="en-US" altLang="zh-CN">
                <a:sym typeface="+mn-ea"/>
              </a:rPr>
              <a:t>-</a:t>
            </a:r>
            <a:r>
              <a:rPr lang="zh-CN" altLang="en-US">
                <a:sym typeface="+mn-ea"/>
              </a:rPr>
              <a:t>位置编码</a:t>
            </a:r>
            <a:endParaRPr lang="zh-CN" altLang="en-US"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46470" y="1619250"/>
            <a:ext cx="6027420" cy="242062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" y="1253490"/>
            <a:ext cx="5490845" cy="315214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816225" y="4980305"/>
            <a:ext cx="4547235" cy="11988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ym typeface="+mn-ea"/>
              </a:rPr>
              <a:t>位置编码</a:t>
            </a:r>
            <a:r>
              <a:rPr lang="zh-CN" altLang="en-US">
                <a:sym typeface="+mn-ea"/>
              </a:rPr>
              <a:t>作用：</a:t>
            </a:r>
            <a:endParaRPr lang="zh-CN" altLang="en-US">
              <a:sym typeface="+mn-ea"/>
            </a:endParaRPr>
          </a:p>
          <a:p>
            <a:endParaRPr lang="zh-CN" altLang="en-US">
              <a:sym typeface="+mn-ea"/>
            </a:endParaRPr>
          </a:p>
          <a:p>
            <a:r>
              <a:rPr lang="en-US" altLang="zh-CN">
                <a:sym typeface="+mn-ea"/>
              </a:rPr>
              <a:t>a. </a:t>
            </a:r>
            <a:r>
              <a:rPr lang="zh-CN" altLang="en-US">
                <a:sym typeface="+mn-ea"/>
              </a:rPr>
              <a:t>相近的像素的位置编码应该尽可能</a:t>
            </a:r>
            <a:r>
              <a:rPr lang="zh-CN" altLang="en-US">
                <a:sym typeface="+mn-ea"/>
              </a:rPr>
              <a:t>相似。</a:t>
            </a:r>
            <a:endParaRPr lang="zh-CN" altLang="en-US">
              <a:sym typeface="+mn-ea"/>
            </a:endParaRPr>
          </a:p>
          <a:p>
            <a:r>
              <a:rPr lang="en-US" altLang="zh-CN">
                <a:sym typeface="+mn-ea"/>
              </a:rPr>
              <a:t>b. </a:t>
            </a:r>
            <a:r>
              <a:rPr lang="zh-CN" altLang="en-US">
                <a:sym typeface="+mn-ea"/>
              </a:rPr>
              <a:t>不同像素的位置编码应该</a:t>
            </a:r>
            <a:r>
              <a:rPr lang="zh-CN" altLang="en-US">
                <a:sym typeface="+mn-ea"/>
              </a:rPr>
              <a:t>不同。</a:t>
            </a:r>
            <a:endParaRPr lang="zh-CN" altLang="en-US">
              <a:sym typeface="+mn-e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0" y="0"/>
            <a:ext cx="25831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>
                <a:sym typeface="+mn-ea"/>
              </a:rPr>
              <a:t>1. </a:t>
            </a:r>
            <a:r>
              <a:rPr lang="zh-CN" altLang="en-US">
                <a:sym typeface="+mn-ea"/>
              </a:rPr>
              <a:t>模型改进</a:t>
            </a:r>
            <a:r>
              <a:rPr lang="en-US" altLang="zh-CN">
                <a:sym typeface="+mn-ea"/>
              </a:rPr>
              <a:t>-</a:t>
            </a:r>
            <a:r>
              <a:rPr lang="zh-CN" altLang="en-US">
                <a:sym typeface="+mn-ea"/>
              </a:rPr>
              <a:t>展开轴</a:t>
            </a:r>
            <a:r>
              <a:rPr lang="zh-CN" altLang="en-US">
                <a:sym typeface="+mn-ea"/>
              </a:rPr>
              <a:t>旋转</a:t>
            </a:r>
            <a:endParaRPr lang="zh-CN" altLang="en-US">
              <a:sym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3060" y="755650"/>
            <a:ext cx="7010400" cy="504190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7363460" y="1957705"/>
            <a:ext cx="4828540" cy="23069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>
                <a:sym typeface="+mn-ea"/>
              </a:rPr>
              <a:t>相当于把北极点移动到另外一个位置</a:t>
            </a:r>
            <a:r>
              <a:rPr lang="en-US" altLang="zh-CN">
                <a:sym typeface="+mn-ea"/>
              </a:rPr>
              <a:t>P1</a:t>
            </a:r>
            <a:r>
              <a:rPr lang="zh-CN" altLang="en-US">
                <a:sym typeface="+mn-ea"/>
              </a:rPr>
              <a:t>，对于某个点</a:t>
            </a:r>
            <a:r>
              <a:rPr lang="en-US" altLang="zh-CN">
                <a:sym typeface="+mn-ea"/>
              </a:rPr>
              <a:t>(u, v)</a:t>
            </a:r>
            <a:r>
              <a:rPr lang="zh-CN" altLang="en-US">
                <a:sym typeface="+mn-ea"/>
              </a:rPr>
              <a:t>：</a:t>
            </a:r>
            <a:endParaRPr lang="zh-CN" altLang="en-US">
              <a:sym typeface="+mn-ea"/>
            </a:endParaRPr>
          </a:p>
          <a:p>
            <a:endParaRPr lang="zh-CN" altLang="en-US">
              <a:sym typeface="+mn-ea"/>
            </a:endParaRPr>
          </a:p>
          <a:p>
            <a:r>
              <a:rPr lang="en-US" altLang="zh-CN">
                <a:sym typeface="+mn-ea"/>
              </a:rPr>
              <a:t>a. </a:t>
            </a:r>
            <a:r>
              <a:rPr lang="zh-CN" altLang="en-US">
                <a:sym typeface="+mn-ea"/>
              </a:rPr>
              <a:t>先根据空间</a:t>
            </a:r>
            <a:r>
              <a:rPr lang="en-US" altLang="zh-CN">
                <a:sym typeface="+mn-ea"/>
              </a:rPr>
              <a:t>L2</a:t>
            </a:r>
            <a:r>
              <a:rPr lang="zh-CN" altLang="en-US">
                <a:sym typeface="+mn-ea"/>
              </a:rPr>
              <a:t>距离确定</a:t>
            </a:r>
            <a:r>
              <a:rPr lang="zh-CN" altLang="en-US">
                <a:sym typeface="+mn-ea"/>
              </a:rPr>
              <a:t>其新的</a:t>
            </a:r>
            <a:r>
              <a:rPr lang="en-US" altLang="zh-CN">
                <a:sym typeface="+mn-ea"/>
              </a:rPr>
              <a:t>v’</a:t>
            </a:r>
            <a:r>
              <a:rPr lang="zh-CN" altLang="en-US">
                <a:sym typeface="+mn-ea"/>
              </a:rPr>
              <a:t>坐标</a:t>
            </a:r>
            <a:endParaRPr lang="zh-CN" altLang="en-US">
              <a:sym typeface="+mn-ea"/>
            </a:endParaRPr>
          </a:p>
          <a:p>
            <a:r>
              <a:rPr lang="en-US" altLang="zh-CN">
                <a:sym typeface="+mn-ea"/>
              </a:rPr>
              <a:t>b. </a:t>
            </a:r>
            <a:r>
              <a:rPr lang="zh-CN" altLang="en-US">
                <a:sym typeface="+mn-ea"/>
              </a:rPr>
              <a:t>再将原来的北极点</a:t>
            </a:r>
            <a:r>
              <a:rPr lang="en-US" altLang="zh-CN">
                <a:sym typeface="+mn-ea"/>
              </a:rPr>
              <a:t>(0,-0.5pi)</a:t>
            </a:r>
            <a:r>
              <a:rPr lang="zh-CN" altLang="en-US">
                <a:sym typeface="+mn-ea"/>
              </a:rPr>
              <a:t>和</a:t>
            </a:r>
            <a:r>
              <a:rPr lang="en-US" altLang="zh-CN">
                <a:sym typeface="+mn-ea"/>
              </a:rPr>
              <a:t>(u,v)</a:t>
            </a:r>
            <a:r>
              <a:rPr lang="zh-CN" altLang="en-US">
                <a:sym typeface="+mn-ea"/>
              </a:rPr>
              <a:t>投影到</a:t>
            </a:r>
            <a:r>
              <a:rPr lang="en-US" altLang="zh-CN">
                <a:sym typeface="+mn-ea"/>
              </a:rPr>
              <a:t>P1</a:t>
            </a:r>
            <a:r>
              <a:rPr lang="zh-CN" altLang="en-US">
                <a:sym typeface="+mn-ea"/>
              </a:rPr>
              <a:t>确定的切平面，记北极点和</a:t>
            </a:r>
            <a:r>
              <a:rPr lang="en-US" altLang="zh-CN">
                <a:sym typeface="+mn-ea"/>
              </a:rPr>
              <a:t>P1</a:t>
            </a:r>
            <a:r>
              <a:rPr lang="zh-CN" altLang="en-US">
                <a:sym typeface="+mn-ea"/>
              </a:rPr>
              <a:t>的投影点为</a:t>
            </a:r>
            <a:r>
              <a:rPr lang="en-US" altLang="zh-CN">
                <a:sym typeface="+mn-ea"/>
              </a:rPr>
              <a:t>N</a:t>
            </a:r>
            <a:r>
              <a:rPr lang="zh-CN" altLang="en-US">
                <a:sym typeface="+mn-ea"/>
              </a:rPr>
              <a:t>和</a:t>
            </a:r>
            <a:r>
              <a:rPr lang="en-US" altLang="zh-CN">
                <a:sym typeface="+mn-ea"/>
              </a:rPr>
              <a:t>Q</a:t>
            </a:r>
            <a:r>
              <a:rPr lang="zh-CN" altLang="en-US">
                <a:sym typeface="+mn-ea"/>
              </a:rPr>
              <a:t>。</a:t>
            </a:r>
            <a:endParaRPr lang="zh-CN" altLang="en-US">
              <a:sym typeface="+mn-ea"/>
            </a:endParaRPr>
          </a:p>
          <a:p>
            <a:r>
              <a:rPr lang="en-US" altLang="zh-CN">
                <a:sym typeface="+mn-ea"/>
              </a:rPr>
              <a:t>c. </a:t>
            </a:r>
            <a:r>
              <a:rPr lang="zh-CN" altLang="en-US">
                <a:sym typeface="+mn-ea"/>
              </a:rPr>
              <a:t>则新的</a:t>
            </a:r>
            <a:r>
              <a:rPr lang="en-US" altLang="zh-CN">
                <a:sym typeface="+mn-ea"/>
              </a:rPr>
              <a:t>v’</a:t>
            </a:r>
            <a:r>
              <a:rPr lang="zh-CN" altLang="en-US">
                <a:sym typeface="+mn-ea"/>
              </a:rPr>
              <a:t>坐标则是∠</a:t>
            </a:r>
            <a:r>
              <a:rPr lang="en-US" altLang="zh-CN">
                <a:sym typeface="+mn-ea"/>
              </a:rPr>
              <a:t>NO</a:t>
            </a:r>
            <a:r>
              <a:rPr lang="en-US" altLang="zh-CN">
                <a:sym typeface="+mn-ea"/>
              </a:rPr>
              <a:t>Q</a:t>
            </a:r>
            <a:endParaRPr lang="en-US" altLang="zh-CN">
              <a:sym typeface="+mn-e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0" y="0"/>
            <a:ext cx="35737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>
                <a:sym typeface="+mn-ea"/>
              </a:rPr>
              <a:t>1. </a:t>
            </a:r>
            <a:r>
              <a:rPr lang="zh-CN" altLang="en-US">
                <a:sym typeface="+mn-ea"/>
              </a:rPr>
              <a:t>模型改进</a:t>
            </a:r>
            <a:r>
              <a:rPr lang="en-US" altLang="zh-CN">
                <a:sym typeface="+mn-ea"/>
              </a:rPr>
              <a:t>-</a:t>
            </a:r>
            <a:r>
              <a:rPr lang="zh-CN" altLang="en-US">
                <a:sym typeface="+mn-ea"/>
              </a:rPr>
              <a:t>赤道</a:t>
            </a:r>
            <a:r>
              <a:rPr lang="en-US" altLang="zh-CN">
                <a:sym typeface="+mn-ea"/>
              </a:rPr>
              <a:t>/</a:t>
            </a:r>
            <a:r>
              <a:rPr lang="zh-CN" altLang="en-US">
                <a:sym typeface="+mn-ea"/>
              </a:rPr>
              <a:t>极点交叉注意力</a:t>
            </a:r>
            <a:endParaRPr lang="zh-CN" altLang="en-US">
              <a:sym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962015" y="537210"/>
            <a:ext cx="4762500" cy="238125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300" y="537210"/>
            <a:ext cx="4762500" cy="238125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6652260" y="876300"/>
            <a:ext cx="439420" cy="368300"/>
          </a:xfrm>
          <a:prstGeom prst="rect">
            <a:avLst/>
          </a:prstGeom>
          <a:noFill/>
          <a:ln w="41275" cmpd="sng">
            <a:solidFill>
              <a:schemeClr val="accent1">
                <a:shade val="50000"/>
              </a:schemeClr>
            </a:solidFill>
            <a:prstDash val="solid"/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9530080" y="2310765"/>
            <a:ext cx="439420" cy="368300"/>
          </a:xfrm>
          <a:prstGeom prst="rect">
            <a:avLst/>
          </a:prstGeom>
          <a:noFill/>
          <a:ln w="41275" cmpd="sng">
            <a:solidFill>
              <a:schemeClr val="accent1">
                <a:shade val="50000"/>
              </a:schemeClr>
            </a:solidFill>
            <a:prstDash val="solid"/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793115" y="1724660"/>
            <a:ext cx="439420" cy="368300"/>
          </a:xfrm>
          <a:prstGeom prst="rect">
            <a:avLst/>
          </a:prstGeom>
          <a:noFill/>
          <a:ln w="41275" cmpd="sng">
            <a:solidFill>
              <a:schemeClr val="accent1">
                <a:shade val="50000"/>
              </a:schemeClr>
            </a:solidFill>
            <a:prstDash val="solid"/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2279015" y="2310765"/>
            <a:ext cx="439420" cy="368300"/>
          </a:xfrm>
          <a:prstGeom prst="rect">
            <a:avLst/>
          </a:prstGeom>
          <a:noFill/>
          <a:ln w="41275" cmpd="sng">
            <a:solidFill>
              <a:schemeClr val="accent1">
                <a:shade val="50000"/>
              </a:schemeClr>
            </a:solidFill>
            <a:prstDash val="solid"/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793115" y="3087370"/>
            <a:ext cx="10092690" cy="34150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>
                <a:sym typeface="+mn-ea"/>
              </a:rPr>
              <a:t>（上面两个示意图并不标准</a:t>
            </a:r>
            <a:r>
              <a:rPr lang="zh-CN" altLang="en-US">
                <a:sym typeface="+mn-ea"/>
              </a:rPr>
              <a:t>。但是原理是类似的。</a:t>
            </a:r>
            <a:r>
              <a:rPr lang="zh-CN" altLang="en-US">
                <a:sym typeface="+mn-ea"/>
              </a:rPr>
              <a:t>）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对于一个特征图</a:t>
            </a:r>
            <a:r>
              <a:rPr lang="en-US" altLang="zh-CN">
                <a:sym typeface="+mn-ea"/>
              </a:rPr>
              <a:t>A</a:t>
            </a:r>
            <a:r>
              <a:rPr lang="zh-CN" altLang="en-US">
                <a:sym typeface="+mn-ea"/>
              </a:rPr>
              <a:t>，可以通过旋转获得</a:t>
            </a:r>
            <a:r>
              <a:rPr lang="en-US" altLang="zh-CN">
                <a:sym typeface="+mn-ea"/>
              </a:rPr>
              <a:t>B</a:t>
            </a:r>
            <a:r>
              <a:rPr lang="zh-CN" altLang="en-US">
                <a:sym typeface="+mn-ea"/>
              </a:rPr>
              <a:t>。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使得</a:t>
            </a:r>
            <a:r>
              <a:rPr lang="en-US" altLang="zh-CN">
                <a:sym typeface="+mn-ea"/>
              </a:rPr>
              <a:t>A</a:t>
            </a:r>
            <a:r>
              <a:rPr lang="zh-CN" altLang="en-US">
                <a:sym typeface="+mn-ea"/>
              </a:rPr>
              <a:t>中南北极的物体转换到赤道，</a:t>
            </a:r>
            <a:r>
              <a:rPr lang="en-US" altLang="zh-CN">
                <a:sym typeface="+mn-ea"/>
              </a:rPr>
              <a:t>A</a:t>
            </a:r>
            <a:r>
              <a:rPr lang="zh-CN" altLang="en-US">
                <a:sym typeface="+mn-ea"/>
              </a:rPr>
              <a:t>中赤道的物体</a:t>
            </a:r>
            <a:r>
              <a:rPr lang="zh-CN" altLang="en-US">
                <a:sym typeface="+mn-ea"/>
              </a:rPr>
              <a:t>转换到两极。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即：</a:t>
            </a:r>
            <a:r>
              <a:rPr lang="en-US" altLang="zh-CN">
                <a:sym typeface="+mn-ea"/>
              </a:rPr>
              <a:t>A</a:t>
            </a:r>
            <a:r>
              <a:rPr lang="zh-CN" altLang="en-US">
                <a:sym typeface="+mn-ea"/>
              </a:rPr>
              <a:t>和</a:t>
            </a:r>
            <a:r>
              <a:rPr lang="en-US" altLang="zh-CN">
                <a:sym typeface="+mn-ea"/>
              </a:rPr>
              <a:t>B</a:t>
            </a:r>
            <a:r>
              <a:rPr lang="zh-CN" altLang="en-US">
                <a:sym typeface="+mn-ea"/>
              </a:rPr>
              <a:t>的南北极</a:t>
            </a:r>
            <a:r>
              <a:rPr lang="en-US" altLang="zh-CN">
                <a:sym typeface="+mn-ea"/>
              </a:rPr>
              <a:t>/</a:t>
            </a:r>
            <a:r>
              <a:rPr lang="zh-CN" altLang="en-US">
                <a:sym typeface="+mn-ea"/>
              </a:rPr>
              <a:t>赤道发生了互换。</a:t>
            </a:r>
            <a:endParaRPr lang="zh-CN" altLang="en-US">
              <a:sym typeface="+mn-ea"/>
            </a:endParaRPr>
          </a:p>
          <a:p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假设</a:t>
            </a:r>
            <a:r>
              <a:rPr lang="en-US" altLang="zh-CN">
                <a:sym typeface="+mn-ea"/>
              </a:rPr>
              <a:t>A</a:t>
            </a:r>
            <a:r>
              <a:rPr lang="zh-CN" altLang="en-US">
                <a:sym typeface="+mn-ea"/>
              </a:rPr>
              <a:t>中有窗口</a:t>
            </a:r>
            <a:r>
              <a:rPr lang="en-US" altLang="zh-CN">
                <a:sym typeface="+mn-ea"/>
              </a:rPr>
              <a:t>A1</a:t>
            </a:r>
            <a:r>
              <a:rPr lang="zh-CN" altLang="en-US">
                <a:sym typeface="+mn-ea"/>
              </a:rPr>
              <a:t>和</a:t>
            </a:r>
            <a:r>
              <a:rPr lang="en-US" altLang="zh-CN">
                <a:sym typeface="+mn-ea"/>
              </a:rPr>
              <a:t>A2</a:t>
            </a:r>
            <a:r>
              <a:rPr lang="zh-CN" altLang="en-US">
                <a:sym typeface="+mn-ea"/>
              </a:rPr>
              <a:t>。在</a:t>
            </a:r>
            <a:r>
              <a:rPr lang="en-US" altLang="zh-CN">
                <a:sym typeface="+mn-ea"/>
              </a:rPr>
              <a:t>B</a:t>
            </a:r>
            <a:r>
              <a:rPr lang="zh-CN" altLang="en-US">
                <a:sym typeface="+mn-ea"/>
              </a:rPr>
              <a:t>中，与</a:t>
            </a:r>
            <a:r>
              <a:rPr lang="en-US" altLang="zh-CN">
                <a:sym typeface="+mn-ea"/>
              </a:rPr>
              <a:t>A1</a:t>
            </a:r>
            <a:r>
              <a:rPr lang="zh-CN" altLang="en-US">
                <a:sym typeface="+mn-ea"/>
              </a:rPr>
              <a:t>最接近的窗口是</a:t>
            </a:r>
            <a:r>
              <a:rPr lang="en-US" altLang="zh-CN">
                <a:sym typeface="+mn-ea"/>
              </a:rPr>
              <a:t>B1</a:t>
            </a:r>
            <a:r>
              <a:rPr lang="zh-CN" altLang="en-US">
                <a:sym typeface="+mn-ea"/>
              </a:rPr>
              <a:t>，与</a:t>
            </a:r>
            <a:r>
              <a:rPr lang="en-US" altLang="zh-CN">
                <a:sym typeface="+mn-ea"/>
              </a:rPr>
              <a:t>A2</a:t>
            </a:r>
            <a:r>
              <a:rPr lang="zh-CN" altLang="en-US">
                <a:sym typeface="+mn-ea"/>
              </a:rPr>
              <a:t>最接近的是</a:t>
            </a:r>
            <a:r>
              <a:rPr lang="en-US" altLang="zh-CN">
                <a:sym typeface="+mn-ea"/>
              </a:rPr>
              <a:t>B2</a:t>
            </a:r>
            <a:r>
              <a:rPr lang="zh-CN" altLang="en-US">
                <a:sym typeface="+mn-ea"/>
              </a:rPr>
              <a:t>。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此时，若</a:t>
            </a:r>
            <a:r>
              <a:rPr lang="en-US" altLang="zh-CN">
                <a:sym typeface="+mn-ea"/>
              </a:rPr>
              <a:t>A2</a:t>
            </a:r>
            <a:r>
              <a:rPr lang="zh-CN" altLang="en-US">
                <a:sym typeface="+mn-ea"/>
              </a:rPr>
              <a:t>发生了严重扭曲（接近两极），那么</a:t>
            </a:r>
            <a:r>
              <a:rPr lang="en-US" altLang="zh-CN">
                <a:sym typeface="+mn-ea"/>
              </a:rPr>
              <a:t>B2</a:t>
            </a:r>
            <a:r>
              <a:rPr lang="zh-CN" altLang="en-US">
                <a:sym typeface="+mn-ea"/>
              </a:rPr>
              <a:t>就可以减轻</a:t>
            </a:r>
            <a:r>
              <a:rPr lang="zh-CN" altLang="en-US">
                <a:sym typeface="+mn-ea"/>
              </a:rPr>
              <a:t>扭曲。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定义：</a:t>
            </a:r>
            <a:r>
              <a:rPr lang="en-US" altLang="zh-CN">
                <a:sym typeface="+mn-ea"/>
              </a:rPr>
              <a:t>attention(Q, K, V) = softmax(QK’/ sqrt(d)) V</a:t>
            </a:r>
            <a:endParaRPr lang="en-US" altLang="zh-CN">
              <a:sym typeface="+mn-ea"/>
            </a:endParaRPr>
          </a:p>
          <a:p>
            <a:r>
              <a:rPr lang="zh-CN" altLang="en-US">
                <a:sym typeface="+mn-ea"/>
              </a:rPr>
              <a:t>我们对两个特征图进行交叉注意力：</a:t>
            </a:r>
            <a:endParaRPr lang="zh-CN" altLang="en-US">
              <a:sym typeface="+mn-ea"/>
            </a:endParaRPr>
          </a:p>
          <a:p>
            <a:r>
              <a:rPr lang="en-US" altLang="zh-CN">
                <a:sym typeface="+mn-ea"/>
              </a:rPr>
              <a:t>B1_new = </a:t>
            </a:r>
            <a:r>
              <a:rPr lang="en-US" altLang="zh-CN">
                <a:sym typeface="+mn-ea"/>
              </a:rPr>
              <a:t>attention(B1, A1, A1);  </a:t>
            </a:r>
            <a:r>
              <a:rPr lang="en-US" altLang="zh-CN">
                <a:sym typeface="+mn-ea"/>
              </a:rPr>
              <a:t>A1_new = attention(A1, </a:t>
            </a:r>
            <a:r>
              <a:rPr lang="en-US" altLang="zh-CN">
                <a:sym typeface="+mn-ea"/>
              </a:rPr>
              <a:t>B1_new, B1_new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  <a:p>
            <a:r>
              <a:rPr lang="en-US" altLang="zh-CN">
                <a:sym typeface="+mn-ea"/>
              </a:rPr>
              <a:t>A_new = concatenate([A1_new, A2_new, A3_new, ...]); A = A_new</a:t>
            </a:r>
            <a:endParaRPr lang="en-US" altLang="zh-CN">
              <a:sym typeface="+mn-ea"/>
            </a:endParaRPr>
          </a:p>
          <a:p>
            <a:r>
              <a:rPr lang="zh-CN" altLang="en-US">
                <a:sym typeface="+mn-ea"/>
              </a:rPr>
              <a:t>通过这样的交叉注意力，可以让扭曲的物体捕学习到扭曲较少</a:t>
            </a:r>
            <a:r>
              <a:rPr lang="zh-CN" altLang="en-US">
                <a:sym typeface="+mn-ea"/>
              </a:rPr>
              <a:t>的</a:t>
            </a:r>
            <a:r>
              <a:rPr lang="zh-CN" altLang="en-US">
                <a:sym typeface="+mn-ea"/>
              </a:rPr>
              <a:t>状况。</a:t>
            </a:r>
            <a:endParaRPr lang="zh-CN" altLang="en-US">
              <a:sym typeface="+mn-ea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5962015" y="537210"/>
            <a:ext cx="657225" cy="5835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altLang="zh-CN" sz="3200" b="1">
                <a:solidFill>
                  <a:srgbClr val="FF0000"/>
                </a:solidFill>
                <a:latin typeface="Times New Roman Bold" panose="02020603050405020304" charset="0"/>
                <a:cs typeface="Times New Roman Bold" panose="02020603050405020304" charset="0"/>
                <a:sym typeface="+mn-ea"/>
              </a:rPr>
              <a:t>B1</a:t>
            </a:r>
            <a:endParaRPr lang="en-US" altLang="zh-CN" sz="3200" b="1">
              <a:solidFill>
                <a:srgbClr val="FF0000"/>
              </a:solidFill>
              <a:latin typeface="Times New Roman Bold" panose="02020603050405020304" charset="0"/>
              <a:cs typeface="Times New Roman Bold" panose="02020603050405020304" charset="0"/>
              <a:sym typeface="+mn-ea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8872855" y="1988820"/>
            <a:ext cx="657225" cy="5835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altLang="zh-CN" sz="3200" b="1">
                <a:solidFill>
                  <a:srgbClr val="FF0000"/>
                </a:solidFill>
                <a:latin typeface="Times New Roman Bold" panose="02020603050405020304" charset="0"/>
                <a:cs typeface="Times New Roman Bold" panose="02020603050405020304" charset="0"/>
                <a:sym typeface="+mn-ea"/>
              </a:rPr>
              <a:t>B2</a:t>
            </a:r>
            <a:endParaRPr lang="en-US" altLang="zh-CN" sz="3200" b="1">
              <a:solidFill>
                <a:srgbClr val="FF0000"/>
              </a:solidFill>
              <a:latin typeface="Times New Roman Bold" panose="02020603050405020304" charset="0"/>
              <a:cs typeface="Times New Roman Bold" panose="02020603050405020304" charset="0"/>
              <a:sym typeface="+mn-ea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2159000" y="1704340"/>
            <a:ext cx="679450" cy="5835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altLang="zh-CN" sz="3200" b="1">
                <a:solidFill>
                  <a:srgbClr val="FF0000"/>
                </a:solidFill>
                <a:latin typeface="Times New Roman Bold" panose="02020603050405020304" charset="0"/>
                <a:cs typeface="Times New Roman Bold" panose="02020603050405020304" charset="0"/>
                <a:sym typeface="+mn-ea"/>
              </a:rPr>
              <a:t>A2</a:t>
            </a:r>
            <a:endParaRPr lang="en-US" altLang="zh-CN" sz="3200" b="1">
              <a:solidFill>
                <a:srgbClr val="FF0000"/>
              </a:solidFill>
              <a:latin typeface="Times New Roman Bold" panose="02020603050405020304" charset="0"/>
              <a:cs typeface="Times New Roman Bold" panose="02020603050405020304" charset="0"/>
              <a:sym typeface="+mn-ea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673100" y="1120775"/>
            <a:ext cx="679450" cy="5835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altLang="zh-CN" sz="3200" b="1">
                <a:solidFill>
                  <a:srgbClr val="FF0000"/>
                </a:solidFill>
                <a:latin typeface="Times New Roman Bold" panose="02020603050405020304" charset="0"/>
                <a:cs typeface="Times New Roman Bold" panose="02020603050405020304" charset="0"/>
                <a:sym typeface="+mn-ea"/>
              </a:rPr>
              <a:t>A1</a:t>
            </a:r>
            <a:endParaRPr lang="en-US" altLang="zh-CN" sz="3200" b="1">
              <a:solidFill>
                <a:srgbClr val="FF0000"/>
              </a:solidFill>
              <a:latin typeface="Times New Roman Bold" panose="02020603050405020304" charset="0"/>
              <a:cs typeface="Times New Roman Bold" panose="02020603050405020304" charset="0"/>
              <a:sym typeface="+mn-e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0" y="0"/>
            <a:ext cx="25831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>
                <a:sym typeface="+mn-ea"/>
              </a:rPr>
              <a:t>1. </a:t>
            </a:r>
            <a:r>
              <a:rPr lang="zh-CN" altLang="en-US">
                <a:sym typeface="+mn-ea"/>
              </a:rPr>
              <a:t>模型改进</a:t>
            </a:r>
            <a:r>
              <a:rPr lang="en-US" altLang="zh-CN">
                <a:sym typeface="+mn-ea"/>
              </a:rPr>
              <a:t>-</a:t>
            </a:r>
            <a:r>
              <a:rPr lang="zh-CN" altLang="en-US">
                <a:sym typeface="+mn-ea"/>
              </a:rPr>
              <a:t>旋转</a:t>
            </a:r>
            <a:r>
              <a:rPr lang="zh-CN" altLang="en-US">
                <a:sym typeface="+mn-ea"/>
              </a:rPr>
              <a:t>一致性</a:t>
            </a:r>
            <a:endParaRPr lang="zh-CN" altLang="en-US"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600" y="777240"/>
            <a:ext cx="5511800" cy="409194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5480" y="777240"/>
            <a:ext cx="6075045" cy="450723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067560" y="5672455"/>
            <a:ext cx="852551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>
                <a:sym typeface="+mn-ea"/>
              </a:rPr>
              <a:t>用对比学习损失进一步保证旋转</a:t>
            </a:r>
            <a:r>
              <a:rPr lang="zh-CN" altLang="en-US">
                <a:sym typeface="+mn-ea"/>
              </a:rPr>
              <a:t>一致性：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对于全景图片</a:t>
            </a:r>
            <a:r>
              <a:rPr lang="en-US" altLang="zh-CN">
                <a:sym typeface="+mn-ea"/>
              </a:rPr>
              <a:t>x</a:t>
            </a:r>
            <a:r>
              <a:rPr lang="zh-CN" altLang="en-US">
                <a:sym typeface="+mn-ea"/>
              </a:rPr>
              <a:t>，旋转</a:t>
            </a:r>
            <a:r>
              <a:rPr lang="en-US" altLang="zh-CN">
                <a:sym typeface="+mn-ea"/>
              </a:rPr>
              <a:t>x</a:t>
            </a:r>
            <a:r>
              <a:rPr lang="zh-CN" altLang="en-US">
                <a:sym typeface="+mn-ea"/>
              </a:rPr>
              <a:t>的特征图的结果</a:t>
            </a:r>
            <a:r>
              <a:rPr lang="zh-CN" altLang="en-US">
                <a:sym typeface="+mn-ea"/>
              </a:rPr>
              <a:t>尽量等价于旋转</a:t>
            </a:r>
            <a:r>
              <a:rPr lang="en-US" altLang="zh-CN">
                <a:sym typeface="+mn-ea"/>
              </a:rPr>
              <a:t>x</a:t>
            </a:r>
            <a:r>
              <a:rPr lang="zh-CN" altLang="en-US">
                <a:sym typeface="+mn-ea"/>
              </a:rPr>
              <a:t>之后提取其</a:t>
            </a:r>
            <a:r>
              <a:rPr lang="zh-CN" altLang="en-US">
                <a:sym typeface="+mn-ea"/>
              </a:rPr>
              <a:t>特征图。</a:t>
            </a:r>
            <a:endParaRPr lang="zh-CN" altLang="en-US">
              <a:sym typeface="+mn-e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0" y="0"/>
            <a:ext cx="355663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>
                <a:sym typeface="+mn-ea"/>
              </a:rPr>
              <a:t>1. </a:t>
            </a:r>
            <a:r>
              <a:rPr lang="zh-CN" altLang="en-US">
                <a:sym typeface="+mn-ea"/>
              </a:rPr>
              <a:t>模型改进</a:t>
            </a:r>
            <a:r>
              <a:rPr lang="en-US" altLang="zh-CN">
                <a:sym typeface="+mn-ea"/>
              </a:rPr>
              <a:t>-</a:t>
            </a:r>
            <a:r>
              <a:rPr lang="zh-CN" altLang="en-US">
                <a:sym typeface="+mn-ea"/>
              </a:rPr>
              <a:t>传统</a:t>
            </a:r>
            <a:r>
              <a:rPr lang="en-US" altLang="zh-CN">
                <a:sym typeface="+mn-ea"/>
              </a:rPr>
              <a:t>2D</a:t>
            </a:r>
            <a:r>
              <a:rPr lang="zh-CN" altLang="en-US">
                <a:sym typeface="+mn-ea"/>
              </a:rPr>
              <a:t>图片知识</a:t>
            </a:r>
            <a:r>
              <a:rPr lang="zh-CN" altLang="en-US">
                <a:sym typeface="+mn-ea"/>
              </a:rPr>
              <a:t>蒸馏</a:t>
            </a:r>
            <a:endParaRPr lang="zh-CN" altLang="en-US">
              <a:sym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363980"/>
            <a:ext cx="5805170" cy="413004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5170" y="791210"/>
            <a:ext cx="6386830" cy="245364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0095" y="3168000"/>
            <a:ext cx="6351905" cy="324040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副标题 3"/>
          <p:cNvSpPr/>
          <p:nvPr>
            <p:ph type="subTitle" idx="1"/>
          </p:nvPr>
        </p:nvSpPr>
        <p:spPr>
          <a:xfrm>
            <a:off x="2757805" y="1776730"/>
            <a:ext cx="5443220" cy="3036570"/>
          </a:xfrm>
        </p:spPr>
        <p:txBody>
          <a:bodyPr>
            <a:noAutofit/>
          </a:bodyPr>
          <a:p>
            <a:pPr algn="l"/>
            <a:r>
              <a:rPr lang="en-US" altLang="zh-CN" sz="4800"/>
              <a:t>1. </a:t>
            </a:r>
            <a:r>
              <a:rPr lang="zh-CN" altLang="en-US" sz="4800"/>
              <a:t>实验进度</a:t>
            </a:r>
            <a:endParaRPr lang="zh-CN" altLang="en-US" sz="4800"/>
          </a:p>
          <a:p>
            <a:pPr algn="l"/>
            <a:endParaRPr lang="zh-CN" altLang="en-US" sz="4800"/>
          </a:p>
          <a:p>
            <a:pPr algn="l"/>
            <a:r>
              <a:rPr lang="en-US" altLang="zh-CN" sz="4800"/>
              <a:t>2. </a:t>
            </a:r>
            <a:r>
              <a:rPr lang="zh-CN" altLang="en-US" sz="4800"/>
              <a:t>模型改进</a:t>
            </a:r>
            <a:endParaRPr lang="zh-CN" altLang="en-US" sz="4800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TABLE_BEAUTIFY" val="smartTable{0ad1dd18-e7cf-4645-aa35-2cfdc82fc096}"/>
  <p:tag name="TABLE_ENDDRAG_ORIGIN_RECT" val="473*242"/>
  <p:tag name="TABLE_ENDDRAG_RECT" val="40*149*473*242"/>
</p:tagLst>
</file>

<file path=ppt/tags/tag2.xml><?xml version="1.0" encoding="utf-8"?>
<p:tagLst xmlns:p="http://schemas.openxmlformats.org/presentationml/2006/main">
  <p:tag name="KSO_WM_UNIT_TABLE_BEAUTIFY" val="smartTable{4d840dc0-63e0-45bc-bba8-c7c37575b3c8}"/>
  <p:tag name="TABLE_ENDDRAG_ORIGIN_RECT" val="402*334"/>
  <p:tag name="TABLE_ENDDRAG_RECT" val="514*47*402*334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1089</Words>
  <Application>WPS 演示</Application>
  <PresentationFormat>宽屏</PresentationFormat>
  <Paragraphs>118</Paragraphs>
  <Slides>10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6" baseType="lpstr">
      <vt:lpstr>Arial</vt:lpstr>
      <vt:lpstr>宋体</vt:lpstr>
      <vt:lpstr>Wingdings</vt:lpstr>
      <vt:lpstr>Times New Roman Bold</vt:lpstr>
      <vt:lpstr>Times New Roman Regular</vt:lpstr>
      <vt:lpstr>等线</vt:lpstr>
      <vt:lpstr>汉仪中等线KW</vt:lpstr>
      <vt:lpstr>Calibri</vt:lpstr>
      <vt:lpstr>Helvetica Neue</vt:lpstr>
      <vt:lpstr>汉仪书宋二KW</vt:lpstr>
      <vt:lpstr>微软雅黑</vt:lpstr>
      <vt:lpstr>汉仪旗黑</vt:lpstr>
      <vt:lpstr>宋体</vt:lpstr>
      <vt:lpstr>Arial Unicode MS</vt:lpstr>
      <vt:lpstr>宋体-简</vt:lpstr>
      <vt:lpstr>Office 主题​​</vt:lpstr>
      <vt:lpstr>PanoSwin进度报告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塞博坦星的有机生命</cp:lastModifiedBy>
  <cp:revision>45</cp:revision>
  <dcterms:created xsi:type="dcterms:W3CDTF">2022-09-27T09:25:53Z</dcterms:created>
  <dcterms:modified xsi:type="dcterms:W3CDTF">2022-09-27T09:25:53Z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2052-4.4.1.7360</vt:lpwstr>
  </property>
  <property fmtid="{D5CDD505-2E9C-101B-9397-08002B2CF9AE}" pid="3" name="ICV">
    <vt:lpwstr>1DA95A22B20E5BF893961D63D4E7E7E2</vt:lpwstr>
  </property>
</Properties>
</file>

<file path=docProps/thumbnail.jpeg>
</file>